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906" r:id="rId2"/>
    <p:sldId id="435" r:id="rId3"/>
    <p:sldId id="440" r:id="rId4"/>
    <p:sldId id="441" r:id="rId5"/>
    <p:sldId id="442" r:id="rId6"/>
    <p:sldId id="443" r:id="rId7"/>
    <p:sldId id="446" r:id="rId8"/>
    <p:sldId id="447" r:id="rId9"/>
    <p:sldId id="448" r:id="rId10"/>
    <p:sldId id="44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33"/>
    <p:restoredTop sz="96159"/>
  </p:normalViewPr>
  <p:slideViewPr>
    <p:cSldViewPr snapToGrid="0" snapToObjects="1" showGuides="1">
      <p:cViewPr varScale="1">
        <p:scale>
          <a:sx n="110" d="100"/>
          <a:sy n="110" d="100"/>
        </p:scale>
        <p:origin x="30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6BF73-C6D3-8C49-A439-25B30BCFB330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6AB50-B517-BE48-84DB-5C90448AD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38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7AE6-A20B-AB47-98BB-D1FC55AE98D4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739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7AE6-A20B-AB47-98BB-D1FC55AE98D4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477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7AE6-A20B-AB47-98BB-D1FC55AE98D4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478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7AE6-A20B-AB47-98BB-D1FC55AE98D4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864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7AE6-A20B-AB47-98BB-D1FC55AE98D4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0199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7AE6-A20B-AB47-98BB-D1FC55AE98D4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4600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7AE6-A20B-AB47-98BB-D1FC55AE98D4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619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7AE6-A20B-AB47-98BB-D1FC55AE98D4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5983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867AE6-A20B-AB47-98BB-D1FC55AE98D4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259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5" y="4352545"/>
            <a:ext cx="6801612" cy="1239895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821429" y="6238816"/>
            <a:ext cx="2753747" cy="323968"/>
          </a:xfrm>
          <a:prstGeom prst="rect">
            <a:avLst/>
          </a:prstGeom>
        </p:spPr>
        <p:txBody>
          <a:bodyPr/>
          <a:lstStyle/>
          <a:p>
            <a:fld id="{87DE6118-2437-4B30-8E3C-4D2BE6020583}" type="datetimeFigureOut">
              <a:rPr lang="en-US" smtClean="0"/>
              <a:pPr/>
              <a:t>2/9/2022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758923" y="6217920"/>
            <a:ext cx="365760" cy="365760"/>
          </a:xfrm>
          <a:prstGeom prst="ellipse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9638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8573" y="640592"/>
            <a:ext cx="10232020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533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821429" y="6238816"/>
            <a:ext cx="2753747" cy="323968"/>
          </a:xfrm>
          <a:prstGeom prst="rect">
            <a:avLst/>
          </a:prstGeom>
        </p:spPr>
        <p:txBody>
          <a:bodyPr/>
          <a:lstStyle/>
          <a:p>
            <a:fld id="{87DE6118-2437-4B30-8E3C-4D2BE6020583}" type="datetimeFigureOut">
              <a:rPr lang="en-US" smtClean="0"/>
              <a:t>2/9/2022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758923" y="6217920"/>
            <a:ext cx="365760" cy="365760"/>
          </a:xfrm>
          <a:prstGeom prst="ellipse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793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5" y="4352465"/>
            <a:ext cx="6801612" cy="1265083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821429" y="6238816"/>
            <a:ext cx="2753747" cy="323968"/>
          </a:xfrm>
          <a:prstGeom prst="rect">
            <a:avLst/>
          </a:prstGeom>
        </p:spPr>
        <p:txBody>
          <a:bodyPr/>
          <a:lstStyle/>
          <a:p>
            <a:fld id="{87DE6118-2437-4B30-8E3C-4D2BE6020583}" type="datetimeFigureOut">
              <a:rPr lang="en-US" smtClean="0"/>
              <a:pPr/>
              <a:t>2/9/2022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758923" y="6217920"/>
            <a:ext cx="365760" cy="365760"/>
          </a:xfrm>
          <a:prstGeom prst="ellipse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3726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8572" y="2052577"/>
            <a:ext cx="4784203" cy="4521843"/>
          </a:xfrm>
        </p:spPr>
        <p:txBody>
          <a:bodyPr/>
          <a:lstStyle>
            <a:lvl2pPr marL="457189" marR="0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marL="685783" marR="0" lvl="2" indent="-22859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Third level</a:t>
            </a:r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7" y="2052577"/>
            <a:ext cx="4912276" cy="452184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21432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8572" y="2128234"/>
            <a:ext cx="4835112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189" indent="0">
              <a:buNone/>
              <a:defRPr sz="19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8572" y="3143250"/>
            <a:ext cx="4835112" cy="350833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1"/>
            <a:ext cx="4912275" cy="350833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5" y="2128234"/>
            <a:ext cx="491227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189" indent="0">
              <a:buNone/>
              <a:defRPr sz="19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840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821429" y="6238816"/>
            <a:ext cx="2753747" cy="323968"/>
          </a:xfrm>
          <a:prstGeom prst="rect">
            <a:avLst/>
          </a:prstGeom>
        </p:spPr>
        <p:txBody>
          <a:bodyPr/>
          <a:lstStyle/>
          <a:p>
            <a:fld id="{87DE6118-2437-4B30-8E3C-4D2BE6020583}" type="datetimeFigureOut">
              <a:rPr lang="en-US" smtClean="0"/>
              <a:t>2/9/2022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58923" y="6217920"/>
            <a:ext cx="365760" cy="365760"/>
          </a:xfrm>
          <a:prstGeom prst="ellipse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737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821429" y="6238816"/>
            <a:ext cx="2753747" cy="323968"/>
          </a:xfrm>
          <a:prstGeom prst="rect">
            <a:avLst/>
          </a:prstGeom>
        </p:spPr>
        <p:txBody>
          <a:bodyPr/>
          <a:lstStyle/>
          <a:p>
            <a:fld id="{87DE6118-2437-4B30-8E3C-4D2BE6020583}" type="datetimeFigureOut">
              <a:rPr lang="en-US" smtClean="0"/>
              <a:t>2/9/2022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758923" y="6217920"/>
            <a:ext cx="365760" cy="365760"/>
          </a:xfrm>
          <a:prstGeom prst="ellipse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300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9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9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21429" y="6238816"/>
            <a:ext cx="2753747" cy="323968"/>
          </a:xfrm>
          <a:prstGeom prst="rect">
            <a:avLst/>
          </a:prstGeom>
        </p:spPr>
        <p:txBody>
          <a:bodyPr/>
          <a:lstStyle/>
          <a:p>
            <a:fld id="{87DE6118-2437-4B30-8E3C-4D2BE6020583}" type="datetimeFigureOut">
              <a:rPr lang="en-US" smtClean="0"/>
              <a:pPr/>
              <a:t>2/9/2022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4" y="6236208"/>
            <a:ext cx="5167503" cy="3200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58923" y="6217920"/>
            <a:ext cx="365760" cy="365760"/>
          </a:xfrm>
          <a:prstGeom prst="ellipse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900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9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6001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9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21429" y="6238816"/>
            <a:ext cx="2753747" cy="3239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87DE6118-2437-4B30-8E3C-4D2BE6020583}" type="datetimeFigureOut">
              <a:rPr lang="en-US" smtClean="0"/>
              <a:pPr/>
              <a:t>2/9/2022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5" y="6236208"/>
            <a:ext cx="5103729" cy="3200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58923" y="6217920"/>
            <a:ext cx="365760" cy="365760"/>
          </a:xfrm>
          <a:prstGeom prst="ellipse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966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21429" y="6238816"/>
            <a:ext cx="2753747" cy="323968"/>
          </a:xfrm>
          <a:prstGeom prst="rect">
            <a:avLst/>
          </a:prstGeom>
        </p:spPr>
        <p:txBody>
          <a:bodyPr/>
          <a:lstStyle/>
          <a:p>
            <a:fld id="{87DE6118-2437-4B30-8E3C-4D2BE6020583}" type="datetimeFigureOut">
              <a:rPr lang="en-US" smtClean="0"/>
              <a:t>2/9/2022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8923" y="6217920"/>
            <a:ext cx="365760" cy="365760"/>
          </a:xfrm>
          <a:prstGeom prst="ellipse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085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7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21429" y="6238816"/>
            <a:ext cx="2753747" cy="323968"/>
          </a:xfrm>
          <a:prstGeom prst="rect">
            <a:avLst/>
          </a:prstGeom>
        </p:spPr>
        <p:txBody>
          <a:bodyPr/>
          <a:lstStyle/>
          <a:p>
            <a:fld id="{87DE6118-2437-4B30-8E3C-4D2BE6020583}" type="datetimeFigureOut">
              <a:rPr lang="en-US" smtClean="0"/>
              <a:t>2/9/2022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58923" y="6217920"/>
            <a:ext cx="365760" cy="365760"/>
          </a:xfrm>
          <a:prstGeom prst="ellipse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219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684" y="2233093"/>
            <a:ext cx="4871000" cy="39848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8826" y="2233093"/>
            <a:ext cx="4858983" cy="39848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7821429" y="6238816"/>
            <a:ext cx="2753747" cy="323968"/>
          </a:xfrm>
          <a:prstGeom prst="rect">
            <a:avLst/>
          </a:prstGeom>
        </p:spPr>
        <p:txBody>
          <a:bodyPr/>
          <a:lstStyle/>
          <a:p>
            <a:fld id="{87DE6118-2437-4B30-8E3C-4D2BE6020583}" type="datetimeFigureOut">
              <a:rPr lang="en-US" smtClean="0"/>
              <a:t>2/9/2022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0758923" y="6217920"/>
            <a:ext cx="365760" cy="365760"/>
          </a:xfrm>
          <a:prstGeom prst="ellipse">
            <a:avLst/>
          </a:prstGeom>
        </p:spPr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ACCD5944-ABDC-D147-9F28-986CEE6C4542}"/>
              </a:ext>
            </a:extLst>
          </p:cNvPr>
          <p:cNvSpPr txBox="1">
            <a:spLocks/>
          </p:cNvSpPr>
          <p:nvPr userDrawn="1"/>
        </p:nvSpPr>
        <p:spPr>
          <a:xfrm>
            <a:off x="961901" y="632184"/>
            <a:ext cx="10295907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/>
              <a:t>Click to edit Master title style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84508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8573" y="625159"/>
            <a:ext cx="10232020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8573" y="2083442"/>
            <a:ext cx="10232020" cy="4552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3581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377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3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189" indent="-228594" algn="l" defTabSz="914377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667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783" indent="-228594" algn="l" defTabSz="914377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377" indent="-228594" algn="l" defTabSz="914377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3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2971" indent="-228594" algn="l" defTabSz="914377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3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30" indent="-228594" algn="l" defTabSz="914377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276" indent="-228594" algn="l" defTabSz="914377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09" indent="-228594" algn="l" defTabSz="914377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28" indent="-228594" algn="l" defTabSz="914377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aul@paul-phillips.co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2E6123-0A81-F949-BD4B-AB7482614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0104" y="2607457"/>
            <a:ext cx="9251792" cy="924015"/>
          </a:xfrm>
        </p:spPr>
        <p:txBody>
          <a:bodyPr>
            <a:normAutofit/>
          </a:bodyPr>
          <a:lstStyle/>
          <a:p>
            <a:r>
              <a:rPr lang="en-US" sz="2000" dirty="0"/>
              <a:t>HOW TO STRUCTURE A 360 APPRAISAL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9E0C3E1-CA32-5748-B3B6-DCE4173AC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5402" y="3900600"/>
            <a:ext cx="6801612" cy="123989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more information please contact Paul Phillips.</a:t>
            </a:r>
          </a:p>
          <a:p>
            <a:r>
              <a:rPr lang="en-GB" dirty="0">
                <a:hlinkClick r:id="rId2"/>
              </a:rPr>
              <a:t>paul@paul-phillips.co.uk</a:t>
            </a:r>
            <a:r>
              <a:rPr lang="en-GB" dirty="0"/>
              <a:t> 1 07909 990 737</a:t>
            </a:r>
          </a:p>
          <a:p>
            <a:r>
              <a:rPr lang="en-US" dirty="0"/>
              <a:t>Industry – Agency Relationships Interest Group Member</a:t>
            </a:r>
          </a:p>
        </p:txBody>
      </p:sp>
    </p:spTree>
    <p:extLst>
      <p:ext uri="{BB962C8B-B14F-4D97-AF65-F5344CB8AC3E}">
        <p14:creationId xmlns:p14="http://schemas.microsoft.com/office/powerpoint/2010/main" val="110671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F9CFB-BC16-8D48-A8C2-FDB42DFE9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573" y="447305"/>
            <a:ext cx="10232020" cy="729854"/>
          </a:xfrm>
        </p:spPr>
        <p:txBody>
          <a:bodyPr>
            <a:normAutofit/>
          </a:bodyPr>
          <a:lstStyle/>
          <a:p>
            <a:r>
              <a:rPr lang="en-US" sz="2000" dirty="0"/>
              <a:t>Client/Agency appraisals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8F6C6-13E4-BC46-89F7-593335120A1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79990" y="1335927"/>
            <a:ext cx="10232020" cy="5348652"/>
          </a:xfrm>
        </p:spPr>
        <p:txBody>
          <a:bodyPr>
            <a:normAutofit/>
          </a:bodyPr>
          <a:lstStyle/>
          <a:p>
            <a:r>
              <a:rPr lang="en-US" sz="1867" dirty="0"/>
              <a:t>Annual</a:t>
            </a:r>
          </a:p>
          <a:p>
            <a:r>
              <a:rPr lang="en-US" sz="1867" dirty="0"/>
              <a:t>Two-way</a:t>
            </a:r>
          </a:p>
          <a:p>
            <a:pPr lvl="1"/>
            <a:r>
              <a:rPr lang="en-US" sz="1867" dirty="0"/>
              <a:t>Client on agency</a:t>
            </a:r>
          </a:p>
          <a:p>
            <a:pPr lvl="2"/>
            <a:r>
              <a:rPr lang="en-US" sz="1333" dirty="0"/>
              <a:t>Account Management</a:t>
            </a:r>
          </a:p>
          <a:p>
            <a:pPr lvl="2"/>
            <a:r>
              <a:rPr lang="en-US" sz="1333" dirty="0"/>
              <a:t>Strategic Planning</a:t>
            </a:r>
          </a:p>
          <a:p>
            <a:pPr lvl="2"/>
            <a:r>
              <a:rPr lang="en-US" sz="1333" dirty="0"/>
              <a:t>Creative</a:t>
            </a:r>
          </a:p>
          <a:p>
            <a:pPr lvl="2"/>
            <a:r>
              <a:rPr lang="en-US" sz="1333" dirty="0"/>
              <a:t>Medical Writing</a:t>
            </a:r>
          </a:p>
          <a:p>
            <a:pPr lvl="2"/>
            <a:r>
              <a:rPr lang="en-US" sz="1333" dirty="0"/>
              <a:t>Digital</a:t>
            </a:r>
          </a:p>
          <a:p>
            <a:pPr lvl="2"/>
            <a:r>
              <a:rPr lang="en-US" sz="1333" dirty="0"/>
              <a:t>Production</a:t>
            </a:r>
          </a:p>
          <a:p>
            <a:pPr lvl="2"/>
            <a:r>
              <a:rPr lang="en-US" sz="1333" dirty="0"/>
              <a:t>Financial Management</a:t>
            </a:r>
          </a:p>
          <a:p>
            <a:pPr lvl="2"/>
            <a:r>
              <a:rPr lang="en-US" sz="1333" dirty="0"/>
              <a:t>Senior Management input</a:t>
            </a:r>
          </a:p>
          <a:p>
            <a:pPr lvl="1"/>
            <a:r>
              <a:rPr lang="en-US" sz="1867" dirty="0"/>
              <a:t>Agency on client</a:t>
            </a:r>
          </a:p>
          <a:p>
            <a:pPr lvl="2"/>
            <a:r>
              <a:rPr lang="en-US" sz="1333" dirty="0"/>
              <a:t>Briefing</a:t>
            </a:r>
          </a:p>
          <a:p>
            <a:pPr lvl="2"/>
            <a:r>
              <a:rPr lang="en-US" sz="1333" dirty="0"/>
              <a:t>Creative development and approvals</a:t>
            </a:r>
          </a:p>
          <a:p>
            <a:pPr lvl="2"/>
            <a:r>
              <a:rPr lang="en-US" sz="1333" dirty="0"/>
              <a:t>Business partnership</a:t>
            </a:r>
          </a:p>
          <a:p>
            <a:pPr lvl="2"/>
            <a:endParaRPr lang="en-US" sz="1467" dirty="0"/>
          </a:p>
          <a:p>
            <a:pPr lvl="2"/>
            <a:endParaRPr lang="en-US" sz="1467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67CF94-2B25-6245-8C19-AA6ECDB2189E}"/>
              </a:ext>
            </a:extLst>
          </p:cNvPr>
          <p:cNvSpPr txBox="1"/>
          <p:nvPr/>
        </p:nvSpPr>
        <p:spPr>
          <a:xfrm>
            <a:off x="6356196" y="2310713"/>
            <a:ext cx="4913166" cy="1754326"/>
          </a:xfrm>
          <a:prstGeom prst="rect">
            <a:avLst/>
          </a:prstGeom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Note – this is a basic structure, developed for a creative agency, that can be revised as needed for a </a:t>
            </a:r>
            <a:r>
              <a:rPr lang="en-US" dirty="0" err="1"/>
              <a:t>MedEd</a:t>
            </a:r>
            <a:r>
              <a:rPr lang="en-US" dirty="0"/>
              <a:t> agency or other type of agency.</a:t>
            </a:r>
          </a:p>
          <a:p>
            <a:endParaRPr lang="en-US" dirty="0"/>
          </a:p>
          <a:p>
            <a:r>
              <a:rPr lang="en-US" dirty="0"/>
              <a:t>Also, the exact descriptors used in the charts that follow can be adapted as needed.</a:t>
            </a:r>
          </a:p>
        </p:txBody>
      </p:sp>
    </p:spTree>
    <p:extLst>
      <p:ext uri="{BB962C8B-B14F-4D97-AF65-F5344CB8AC3E}">
        <p14:creationId xmlns:p14="http://schemas.microsoft.com/office/powerpoint/2010/main" val="210800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F9CFB-BC16-8D48-A8C2-FDB42DFE9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020" y="358094"/>
            <a:ext cx="10630829" cy="756003"/>
          </a:xfrm>
        </p:spPr>
        <p:txBody>
          <a:bodyPr>
            <a:normAutofit/>
          </a:bodyPr>
          <a:lstStyle/>
          <a:p>
            <a:r>
              <a:rPr lang="en-US" sz="1800" dirty="0"/>
              <a:t>Client/CREATIVE Agency appraisal – draft </a:t>
            </a:r>
            <a:r>
              <a:rPr lang="en-US" sz="1800" dirty="0" err="1"/>
              <a:t>formaT</a:t>
            </a:r>
            <a:endParaRPr lang="en-US" sz="18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D345BB4-1766-BF43-BC1D-5B07177F9B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493926"/>
              </p:ext>
            </p:extLst>
          </p:nvPr>
        </p:nvGraphicFramePr>
        <p:xfrm>
          <a:off x="2372155" y="1545324"/>
          <a:ext cx="8128000" cy="41689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2501">
                  <a:extLst>
                    <a:ext uri="{9D8B030D-6E8A-4147-A177-3AD203B41FA5}">
                      <a16:colId xmlns:a16="http://schemas.microsoft.com/office/drawing/2014/main" val="3145489724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997093491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2972938964"/>
                    </a:ext>
                  </a:extLst>
                </a:gridCol>
                <a:gridCol w="1119221">
                  <a:extLst>
                    <a:ext uri="{9D8B030D-6E8A-4147-A177-3AD203B41FA5}">
                      <a16:colId xmlns:a16="http://schemas.microsoft.com/office/drawing/2014/main" val="319811768"/>
                    </a:ext>
                  </a:extLst>
                </a:gridCol>
              </a:tblGrid>
              <a:tr h="482651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rebuchet MS" panose="020B0703020202090204" pitchFamily="34" charset="0"/>
                        </a:rPr>
                        <a:t>ACCOUNT MANAGEMENT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rebuchet MS" panose="020B0703020202090204" pitchFamily="34" charset="0"/>
                        </a:rPr>
                        <a:t>Exceeded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rebuchet MS" panose="020B0703020202090204" pitchFamily="34" charset="0"/>
                        </a:rPr>
                        <a:t>Met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rebuchet MS" panose="020B0703020202090204" pitchFamily="34" charset="0"/>
                        </a:rPr>
                        <a:t>Below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2598607"/>
                  </a:ext>
                </a:extLst>
              </a:tr>
              <a:tr h="55538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Thoroughly understands our business, product, medical data and target audiences (HCP, Patient)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9558626"/>
                  </a:ext>
                </a:extLst>
              </a:tr>
              <a:tr h="55538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Makes clear recommendations with well supported arguments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615923759"/>
                  </a:ext>
                </a:extLst>
              </a:tr>
              <a:tr h="48265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Are responsive, open-minded and co-operative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341633644"/>
                  </a:ext>
                </a:extLst>
              </a:tr>
              <a:tr h="55538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Are cost conscious and disciplined in budget management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718322891"/>
                  </a:ext>
                </a:extLst>
              </a:tr>
              <a:tr h="55538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Are efficient with admin (contact reports, timetables </a:t>
                      </a:r>
                      <a:r>
                        <a:rPr lang="en-US" sz="1400" dirty="0" err="1">
                          <a:latin typeface="Trebuchet MS" panose="020B0703020202090204" pitchFamily="34" charset="0"/>
                        </a:rPr>
                        <a:t>etc</a:t>
                      </a:r>
                      <a:r>
                        <a:rPr lang="en-US" sz="1400" dirty="0">
                          <a:latin typeface="Trebuchet MS" panose="020B0703020202090204" pitchFamily="34" charset="0"/>
                        </a:rPr>
                        <a:t>)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294013588"/>
                  </a:ext>
                </a:extLst>
              </a:tr>
              <a:tr h="555380">
                <a:tc>
                  <a:txBody>
                    <a:bodyPr/>
                    <a:lstStyle/>
                    <a:p>
                      <a:r>
                        <a:rPr lang="en-US" sz="1400">
                          <a:latin typeface="Trebuchet MS" panose="020B0703020202090204" pitchFamily="34" charset="0"/>
                        </a:rPr>
                        <a:t>Co-ordinate </a:t>
                      </a:r>
                      <a:r>
                        <a:rPr lang="en-US" sz="1400" dirty="0">
                          <a:latin typeface="Trebuchet MS" panose="020B0703020202090204" pitchFamily="34" charset="0"/>
                        </a:rPr>
                        <a:t>medical submission accurately and efficiently 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46480116"/>
                  </a:ext>
                </a:extLst>
              </a:tr>
              <a:tr h="324998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Work well with other agencies/suppliers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0068358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0AB2231-C3F1-DC45-95DC-5D651ED36EAC}"/>
              </a:ext>
            </a:extLst>
          </p:cNvPr>
          <p:cNvSpPr txBox="1"/>
          <p:nvPr/>
        </p:nvSpPr>
        <p:spPr>
          <a:xfrm>
            <a:off x="2303738" y="5768238"/>
            <a:ext cx="3360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rebuchet MS"/>
                <a:cs typeface="Trebuchet MS"/>
              </a:rPr>
              <a:t>Any additional comments: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EC1895-17A7-1E44-A946-B6FA45AC15D5}"/>
              </a:ext>
            </a:extLst>
          </p:cNvPr>
          <p:cNvSpPr txBox="1"/>
          <p:nvPr/>
        </p:nvSpPr>
        <p:spPr>
          <a:xfrm>
            <a:off x="803779" y="1515588"/>
            <a:ext cx="1373184" cy="66697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867" b="1" dirty="0">
                <a:latin typeface="Trebuchet MS"/>
                <a:cs typeface="Trebuchet MS"/>
              </a:rPr>
              <a:t>Client on Agency</a:t>
            </a:r>
          </a:p>
        </p:txBody>
      </p:sp>
    </p:spTree>
    <p:extLst>
      <p:ext uri="{BB962C8B-B14F-4D97-AF65-F5344CB8AC3E}">
        <p14:creationId xmlns:p14="http://schemas.microsoft.com/office/powerpoint/2010/main" val="1422273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F9CFB-BC16-8D48-A8C2-FDB42DFE9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284" y="432437"/>
            <a:ext cx="10660565" cy="713191"/>
          </a:xfrm>
        </p:spPr>
        <p:txBody>
          <a:bodyPr>
            <a:normAutofit/>
          </a:bodyPr>
          <a:lstStyle/>
          <a:p>
            <a:r>
              <a:rPr lang="en-US" sz="1800" dirty="0"/>
              <a:t>Client/CREATIVE Agency appraisal – draft format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D345BB4-1766-BF43-BC1D-5B07177F9B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866251"/>
              </p:ext>
            </p:extLst>
          </p:nvPr>
        </p:nvGraphicFramePr>
        <p:xfrm>
          <a:off x="2253209" y="1634533"/>
          <a:ext cx="8128000" cy="34882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2501">
                  <a:extLst>
                    <a:ext uri="{9D8B030D-6E8A-4147-A177-3AD203B41FA5}">
                      <a16:colId xmlns:a16="http://schemas.microsoft.com/office/drawing/2014/main" val="3145489724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997093491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2972938964"/>
                    </a:ext>
                  </a:extLst>
                </a:gridCol>
                <a:gridCol w="1119221">
                  <a:extLst>
                    <a:ext uri="{9D8B030D-6E8A-4147-A177-3AD203B41FA5}">
                      <a16:colId xmlns:a16="http://schemas.microsoft.com/office/drawing/2014/main" val="319811768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rebuchet MS" panose="020B0703020202090204" pitchFamily="34" charset="0"/>
                        </a:rPr>
                        <a:t>STRATEGIC PLANNING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rebuchet MS" panose="020B0703020202090204" pitchFamily="34" charset="0"/>
                        </a:rPr>
                        <a:t>Exceeded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rebuchet MS" panose="020B0703020202090204" pitchFamily="34" charset="0"/>
                        </a:rPr>
                        <a:t>Met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rebuchet MS" panose="020B0703020202090204" pitchFamily="34" charset="0"/>
                        </a:rPr>
                        <a:t>Below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2598607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Thoroughly understands our business, product, implications of medical data and target audiences (HCP, Patient)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9558626"/>
                  </a:ext>
                </a:extLst>
              </a:tr>
              <a:tr h="56896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Develops effective communication strategies based on understanding and insight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615923759"/>
                  </a:ext>
                </a:extLst>
              </a:tr>
              <a:tr h="56896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Is proactive in exploring innovative approaches to our communications (incl. in digital)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341633644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Is responsive and meets deadlines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718322891"/>
                  </a:ext>
                </a:extLst>
              </a:tr>
              <a:tr h="56896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Supports us in evaluating research (product, creative development </a:t>
                      </a:r>
                      <a:r>
                        <a:rPr lang="en-US" sz="1400" dirty="0" err="1">
                          <a:latin typeface="Trebuchet MS" panose="020B0703020202090204" pitchFamily="34" charset="0"/>
                        </a:rPr>
                        <a:t>etc</a:t>
                      </a:r>
                      <a:r>
                        <a:rPr lang="en-US" sz="1400" dirty="0">
                          <a:latin typeface="Trebuchet MS" panose="020B0703020202090204" pitchFamily="34" charset="0"/>
                        </a:rPr>
                        <a:t>)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29401358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0AB2231-C3F1-DC45-95DC-5D651ED36EAC}"/>
              </a:ext>
            </a:extLst>
          </p:cNvPr>
          <p:cNvSpPr txBox="1"/>
          <p:nvPr/>
        </p:nvSpPr>
        <p:spPr>
          <a:xfrm>
            <a:off x="2190566" y="5197715"/>
            <a:ext cx="3360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rebuchet MS"/>
                <a:cs typeface="Trebuchet MS"/>
              </a:rPr>
              <a:t>Any additional comments: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EC1895-17A7-1E44-A946-B6FA45AC15D5}"/>
              </a:ext>
            </a:extLst>
          </p:cNvPr>
          <p:cNvSpPr txBox="1"/>
          <p:nvPr/>
        </p:nvSpPr>
        <p:spPr>
          <a:xfrm>
            <a:off x="729439" y="1560193"/>
            <a:ext cx="1373184" cy="66697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867" b="1" dirty="0">
                <a:latin typeface="Trebuchet MS"/>
                <a:cs typeface="Trebuchet MS"/>
              </a:rPr>
              <a:t>Client on Agency</a:t>
            </a:r>
          </a:p>
        </p:txBody>
      </p:sp>
    </p:spTree>
    <p:extLst>
      <p:ext uri="{BB962C8B-B14F-4D97-AF65-F5344CB8AC3E}">
        <p14:creationId xmlns:p14="http://schemas.microsoft.com/office/powerpoint/2010/main" val="685020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F9CFB-BC16-8D48-A8C2-FDB42DFE9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625" y="432437"/>
            <a:ext cx="10586225" cy="713191"/>
          </a:xfrm>
        </p:spPr>
        <p:txBody>
          <a:bodyPr>
            <a:normAutofit/>
          </a:bodyPr>
          <a:lstStyle/>
          <a:p>
            <a:r>
              <a:rPr lang="en-US" sz="1800" dirty="0"/>
              <a:t>Client/CREATIVE Agency appraisal – draft format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D345BB4-1766-BF43-BC1D-5B07177F9B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526184"/>
              </p:ext>
            </p:extLst>
          </p:nvPr>
        </p:nvGraphicFramePr>
        <p:xfrm>
          <a:off x="2505971" y="1575060"/>
          <a:ext cx="8128000" cy="36846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2501">
                  <a:extLst>
                    <a:ext uri="{9D8B030D-6E8A-4147-A177-3AD203B41FA5}">
                      <a16:colId xmlns:a16="http://schemas.microsoft.com/office/drawing/2014/main" val="3145489724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997093491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2972938964"/>
                    </a:ext>
                  </a:extLst>
                </a:gridCol>
                <a:gridCol w="1119221">
                  <a:extLst>
                    <a:ext uri="{9D8B030D-6E8A-4147-A177-3AD203B41FA5}">
                      <a16:colId xmlns:a16="http://schemas.microsoft.com/office/drawing/2014/main" val="319811768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rebuchet MS" panose="020B0703020202090204" pitchFamily="34" charset="0"/>
                        </a:rPr>
                        <a:t>CREATIVE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rebuchet MS" panose="020B0703020202090204" pitchFamily="34" charset="0"/>
                        </a:rPr>
                        <a:t>Exceeded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rebuchet MS" panose="020B0703020202090204" pitchFamily="34" charset="0"/>
                        </a:rPr>
                        <a:t>Met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Trebuchet MS" panose="020B0703020202090204" pitchFamily="34" charset="0"/>
                        </a:rPr>
                        <a:t>Below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2598607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Consistently presents work which is on brief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9558626"/>
                  </a:ext>
                </a:extLst>
              </a:tr>
              <a:tr h="56896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Demonstrates relevant understanding of our brand/business and the target audience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615923759"/>
                  </a:ext>
                </a:extLst>
              </a:tr>
              <a:tr h="56896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Are open-minded and constructive when discussing ideas and receiving feedback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341633644"/>
                  </a:ext>
                </a:extLst>
              </a:tr>
              <a:tr h="56896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Create communications that work across channels and over time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71832289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Present ideas which can be </a:t>
                      </a:r>
                      <a:r>
                        <a:rPr lang="en-US" sz="1400" dirty="0" err="1">
                          <a:latin typeface="Trebuchet MS" panose="020B0703020202090204" pitchFamily="34" charset="0"/>
                        </a:rPr>
                        <a:t>realised</a:t>
                      </a:r>
                      <a:r>
                        <a:rPr lang="en-US" sz="1400" dirty="0">
                          <a:latin typeface="Trebuchet MS" panose="020B0703020202090204" pitchFamily="34" charset="0"/>
                        </a:rPr>
                        <a:t> on budget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294013588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Strives to develop outstanding and effective work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4648011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0AB2231-C3F1-DC45-95DC-5D651ED36EAC}"/>
              </a:ext>
            </a:extLst>
          </p:cNvPr>
          <p:cNvSpPr txBox="1"/>
          <p:nvPr/>
        </p:nvSpPr>
        <p:spPr>
          <a:xfrm>
            <a:off x="2417178" y="5323341"/>
            <a:ext cx="3360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rebuchet MS"/>
                <a:cs typeface="Trebuchet MS"/>
              </a:rPr>
              <a:t>Any additional comments: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EC1895-17A7-1E44-A946-B6FA45AC15D5}"/>
              </a:ext>
            </a:extLst>
          </p:cNvPr>
          <p:cNvSpPr txBox="1"/>
          <p:nvPr/>
        </p:nvSpPr>
        <p:spPr>
          <a:xfrm>
            <a:off x="848385" y="1545324"/>
            <a:ext cx="1373184" cy="66697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867" b="1" dirty="0">
                <a:latin typeface="Trebuchet MS"/>
                <a:cs typeface="Trebuchet MS"/>
              </a:rPr>
              <a:t>Client on Agency</a:t>
            </a:r>
          </a:p>
        </p:txBody>
      </p:sp>
    </p:spTree>
    <p:extLst>
      <p:ext uri="{BB962C8B-B14F-4D97-AF65-F5344CB8AC3E}">
        <p14:creationId xmlns:p14="http://schemas.microsoft.com/office/powerpoint/2010/main" val="2120408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F9CFB-BC16-8D48-A8C2-FDB42DFE9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756" y="372963"/>
            <a:ext cx="10601093" cy="678071"/>
          </a:xfrm>
        </p:spPr>
        <p:txBody>
          <a:bodyPr>
            <a:normAutofit/>
          </a:bodyPr>
          <a:lstStyle/>
          <a:p>
            <a:r>
              <a:rPr lang="en-US" sz="1800" dirty="0"/>
              <a:t>Client/CREATIVE Agency appraisal – draft format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D345BB4-1766-BF43-BC1D-5B07177F9B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531688"/>
              </p:ext>
            </p:extLst>
          </p:nvPr>
        </p:nvGraphicFramePr>
        <p:xfrm>
          <a:off x="2487513" y="1313157"/>
          <a:ext cx="8128000" cy="21780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2501">
                  <a:extLst>
                    <a:ext uri="{9D8B030D-6E8A-4147-A177-3AD203B41FA5}">
                      <a16:colId xmlns:a16="http://schemas.microsoft.com/office/drawing/2014/main" val="3145489724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997093491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2972938964"/>
                    </a:ext>
                  </a:extLst>
                </a:gridCol>
                <a:gridCol w="1119221">
                  <a:extLst>
                    <a:ext uri="{9D8B030D-6E8A-4147-A177-3AD203B41FA5}">
                      <a16:colId xmlns:a16="http://schemas.microsoft.com/office/drawing/2014/main" val="319811768"/>
                    </a:ext>
                  </a:extLst>
                </a:gridCol>
              </a:tblGrid>
              <a:tr h="440711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rebuchet MS" panose="020B0703020202090204" pitchFamily="34" charset="0"/>
                        </a:rPr>
                        <a:t>MEDICAL WRITING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Exceeded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Met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Below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2598607"/>
                  </a:ext>
                </a:extLst>
              </a:tr>
              <a:tr h="6886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Trebuchet MS" panose="020B0703020202090204" pitchFamily="34" charset="0"/>
                        </a:rPr>
                        <a:t>Thoroughly understands the clinical trial data for our product and the implications in relation to our competitors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9558626"/>
                  </a:ext>
                </a:extLst>
              </a:tr>
              <a:tr h="44071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Writes compelling and approvable medical copy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615923759"/>
                  </a:ext>
                </a:extLst>
              </a:tr>
              <a:tr h="44071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Works well with our Med Legal team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34163364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0AB2231-C3F1-DC45-95DC-5D651ED36EAC}"/>
              </a:ext>
            </a:extLst>
          </p:cNvPr>
          <p:cNvSpPr txBox="1"/>
          <p:nvPr/>
        </p:nvSpPr>
        <p:spPr>
          <a:xfrm>
            <a:off x="2401287" y="3506172"/>
            <a:ext cx="3360373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7" dirty="0">
                <a:latin typeface="Trebuchet MS"/>
                <a:cs typeface="Trebuchet MS"/>
              </a:rPr>
              <a:t>Any additional comments: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EC1895-17A7-1E44-A946-B6FA45AC15D5}"/>
              </a:ext>
            </a:extLst>
          </p:cNvPr>
          <p:cNvSpPr txBox="1"/>
          <p:nvPr/>
        </p:nvSpPr>
        <p:spPr>
          <a:xfrm>
            <a:off x="818648" y="1295899"/>
            <a:ext cx="1373184" cy="66697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867" b="1" dirty="0">
                <a:latin typeface="Trebuchet MS"/>
                <a:cs typeface="Trebuchet MS"/>
              </a:rPr>
              <a:t>Client on Agency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D60EDF1-FD50-3F4C-BC0A-11BA620042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280262"/>
              </p:ext>
            </p:extLst>
          </p:nvPr>
        </p:nvGraphicFramePr>
        <p:xfrm>
          <a:off x="2565443" y="4318261"/>
          <a:ext cx="8128000" cy="18865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2501">
                  <a:extLst>
                    <a:ext uri="{9D8B030D-6E8A-4147-A177-3AD203B41FA5}">
                      <a16:colId xmlns:a16="http://schemas.microsoft.com/office/drawing/2014/main" val="3145489724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997093491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2972938964"/>
                    </a:ext>
                  </a:extLst>
                </a:gridCol>
                <a:gridCol w="1119221">
                  <a:extLst>
                    <a:ext uri="{9D8B030D-6E8A-4147-A177-3AD203B41FA5}">
                      <a16:colId xmlns:a16="http://schemas.microsoft.com/office/drawing/2014/main" val="319811768"/>
                    </a:ext>
                  </a:extLst>
                </a:gridCol>
              </a:tblGrid>
              <a:tr h="461936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rebuchet MS" panose="020B0703020202090204" pitchFamily="34" charset="0"/>
                        </a:rPr>
                        <a:t>DIGITAL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Exceeded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Met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Below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2598607"/>
                  </a:ext>
                </a:extLst>
              </a:tr>
              <a:tr h="9238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Trebuchet MS" panose="020B0703020202090204" pitchFamily="34" charset="0"/>
                        </a:rPr>
                        <a:t>Demonstrate strong knowledge of the digital channels and opportunities available for our target audiences and communication challenges </a:t>
                      </a:r>
                      <a:r>
                        <a:rPr lang="en-US" sz="1400" i="1" dirty="0">
                          <a:latin typeface="Trebuchet MS" panose="020B0703020202090204" pitchFamily="34" charset="0"/>
                        </a:rPr>
                        <a:t>(Incl. specific digital activities as relevant)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9558626"/>
                  </a:ext>
                </a:extLst>
              </a:tr>
              <a:tr h="42346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Has developed relevant and effective digital work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615923759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B03A94D-3A56-6042-90DE-69699FB624FE}"/>
              </a:ext>
            </a:extLst>
          </p:cNvPr>
          <p:cNvSpPr txBox="1"/>
          <p:nvPr/>
        </p:nvSpPr>
        <p:spPr>
          <a:xfrm>
            <a:off x="2502800" y="6243940"/>
            <a:ext cx="3360373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7" dirty="0">
                <a:latin typeface="Trebuchet MS"/>
                <a:cs typeface="Trebuchet MS"/>
              </a:rPr>
              <a:t>Any additional comments:</a:t>
            </a:r>
          </a:p>
        </p:txBody>
      </p:sp>
    </p:spTree>
    <p:extLst>
      <p:ext uri="{BB962C8B-B14F-4D97-AF65-F5344CB8AC3E}">
        <p14:creationId xmlns:p14="http://schemas.microsoft.com/office/powerpoint/2010/main" val="3409250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F9CFB-BC16-8D48-A8C2-FDB42DFE9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703" y="432437"/>
            <a:ext cx="10541619" cy="671150"/>
          </a:xfrm>
        </p:spPr>
        <p:txBody>
          <a:bodyPr>
            <a:normAutofit/>
          </a:bodyPr>
          <a:lstStyle/>
          <a:p>
            <a:r>
              <a:rPr lang="en-US" sz="1800" dirty="0"/>
              <a:t>Client/CREATIVE Agency appraisal – draft format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D345BB4-1766-BF43-BC1D-5B07177F9B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33441"/>
              </p:ext>
            </p:extLst>
          </p:nvPr>
        </p:nvGraphicFramePr>
        <p:xfrm>
          <a:off x="2788467" y="1346230"/>
          <a:ext cx="8128000" cy="19569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2501">
                  <a:extLst>
                    <a:ext uri="{9D8B030D-6E8A-4147-A177-3AD203B41FA5}">
                      <a16:colId xmlns:a16="http://schemas.microsoft.com/office/drawing/2014/main" val="3145489724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997093491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2972938964"/>
                    </a:ext>
                  </a:extLst>
                </a:gridCol>
                <a:gridCol w="1119221">
                  <a:extLst>
                    <a:ext uri="{9D8B030D-6E8A-4147-A177-3AD203B41FA5}">
                      <a16:colId xmlns:a16="http://schemas.microsoft.com/office/drawing/2014/main" val="319811768"/>
                    </a:ext>
                  </a:extLst>
                </a:gridCol>
              </a:tblGrid>
              <a:tr h="43298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rebuchet MS" panose="020B0703020202090204" pitchFamily="34" charset="0"/>
                        </a:rPr>
                        <a:t>PRODUCTION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Exceeded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Met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Below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2598607"/>
                  </a:ext>
                </a:extLst>
              </a:tr>
              <a:tr h="4573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Trebuchet MS" panose="020B0703020202090204" pitchFamily="34" charset="0"/>
                        </a:rPr>
                        <a:t>Ideas consistently produced to a high standard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9558626"/>
                  </a:ext>
                </a:extLst>
              </a:tr>
              <a:tr h="51446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Manages production budget prudently – negotiates well, submits competitive quotes </a:t>
                      </a:r>
                      <a:r>
                        <a:rPr lang="en-US" sz="1400" dirty="0" err="1">
                          <a:latin typeface="Trebuchet MS" panose="020B0703020202090204" pitchFamily="34" charset="0"/>
                        </a:rPr>
                        <a:t>etc</a:t>
                      </a:r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615923759"/>
                  </a:ext>
                </a:extLst>
              </a:tr>
              <a:tr h="457306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Delivers on time and on budget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34163364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0AB2231-C3F1-DC45-95DC-5D651ED36EAC}"/>
              </a:ext>
            </a:extLst>
          </p:cNvPr>
          <p:cNvSpPr txBox="1"/>
          <p:nvPr/>
        </p:nvSpPr>
        <p:spPr>
          <a:xfrm>
            <a:off x="2735627" y="3369550"/>
            <a:ext cx="3360373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7" dirty="0">
                <a:latin typeface="Trebuchet MS"/>
                <a:cs typeface="Trebuchet MS"/>
              </a:rPr>
              <a:t>Any additional comments: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EC1895-17A7-1E44-A946-B6FA45AC15D5}"/>
              </a:ext>
            </a:extLst>
          </p:cNvPr>
          <p:cNvSpPr txBox="1"/>
          <p:nvPr/>
        </p:nvSpPr>
        <p:spPr>
          <a:xfrm>
            <a:off x="907857" y="1369219"/>
            <a:ext cx="1373184" cy="66697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867" b="1" dirty="0">
                <a:latin typeface="Trebuchet MS"/>
                <a:cs typeface="Trebuchet MS"/>
              </a:rPr>
              <a:t>Client on Agency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D60EDF1-FD50-3F4C-BC0A-11BA620042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430951"/>
              </p:ext>
            </p:extLst>
          </p:nvPr>
        </p:nvGraphicFramePr>
        <p:xfrm>
          <a:off x="2792099" y="4330900"/>
          <a:ext cx="7968886" cy="15563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53387">
                  <a:extLst>
                    <a:ext uri="{9D8B030D-6E8A-4147-A177-3AD203B41FA5}">
                      <a16:colId xmlns:a16="http://schemas.microsoft.com/office/drawing/2014/main" val="3145489724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997093491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2972938964"/>
                    </a:ext>
                  </a:extLst>
                </a:gridCol>
                <a:gridCol w="1119221">
                  <a:extLst>
                    <a:ext uri="{9D8B030D-6E8A-4147-A177-3AD203B41FA5}">
                      <a16:colId xmlns:a16="http://schemas.microsoft.com/office/drawing/2014/main" val="319811768"/>
                    </a:ext>
                  </a:extLst>
                </a:gridCol>
              </a:tblGrid>
              <a:tr h="459025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rebuchet MS" panose="020B0703020202090204" pitchFamily="34" charset="0"/>
                        </a:rPr>
                        <a:t>FINANCIAL MANAGEMENT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Exceeded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Met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Below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2598607"/>
                  </a:ext>
                </a:extLst>
              </a:tr>
              <a:tr h="5164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Trebuchet MS" panose="020B0703020202090204" pitchFamily="34" charset="0"/>
                        </a:rPr>
                        <a:t>Invoice procedures reflect good financial management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9558626"/>
                  </a:ext>
                </a:extLst>
              </a:tr>
              <a:tr h="51640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Provides budget updates as agreed and highlights potential issues promptly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615923759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B03A94D-3A56-6042-90DE-69699FB624FE}"/>
              </a:ext>
            </a:extLst>
          </p:cNvPr>
          <p:cNvSpPr txBox="1"/>
          <p:nvPr/>
        </p:nvSpPr>
        <p:spPr>
          <a:xfrm>
            <a:off x="2735627" y="5924629"/>
            <a:ext cx="3360373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7" dirty="0">
                <a:latin typeface="Trebuchet MS"/>
                <a:cs typeface="Trebuchet MS"/>
              </a:rPr>
              <a:t>Any additional comments:</a:t>
            </a:r>
          </a:p>
        </p:txBody>
      </p:sp>
    </p:spTree>
    <p:extLst>
      <p:ext uri="{BB962C8B-B14F-4D97-AF65-F5344CB8AC3E}">
        <p14:creationId xmlns:p14="http://schemas.microsoft.com/office/powerpoint/2010/main" val="2310586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F9CFB-BC16-8D48-A8C2-FDB42DFE9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573" y="462173"/>
            <a:ext cx="10232020" cy="641413"/>
          </a:xfrm>
        </p:spPr>
        <p:txBody>
          <a:bodyPr>
            <a:normAutofit/>
          </a:bodyPr>
          <a:lstStyle/>
          <a:p>
            <a:r>
              <a:rPr lang="en-US" sz="1800" dirty="0"/>
              <a:t>Client/CREATIVE Agency appraisal – draft format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D345BB4-1766-BF43-BC1D-5B07177F9B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749973"/>
              </p:ext>
            </p:extLst>
          </p:nvPr>
        </p:nvGraphicFramePr>
        <p:xfrm>
          <a:off x="2684389" y="1434024"/>
          <a:ext cx="8128000" cy="15786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2501">
                  <a:extLst>
                    <a:ext uri="{9D8B030D-6E8A-4147-A177-3AD203B41FA5}">
                      <a16:colId xmlns:a16="http://schemas.microsoft.com/office/drawing/2014/main" val="3145489724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997093491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2972938964"/>
                    </a:ext>
                  </a:extLst>
                </a:gridCol>
                <a:gridCol w="1119221">
                  <a:extLst>
                    <a:ext uri="{9D8B030D-6E8A-4147-A177-3AD203B41FA5}">
                      <a16:colId xmlns:a16="http://schemas.microsoft.com/office/drawing/2014/main" val="319811768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rebuchet MS" panose="020B0703020202090204" pitchFamily="34" charset="0"/>
                        </a:rPr>
                        <a:t>SENIOR MANAGEMENT INPUT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Exceeded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Met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Below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259860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Trebuchet MS" panose="020B0703020202090204" pitchFamily="34" charset="0"/>
                        </a:rPr>
                        <a:t>Management value our business and are appropriately involved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9558626"/>
                  </a:ext>
                </a:extLst>
              </a:tr>
              <a:tr h="54233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Ensures continuity of staff on account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61592375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0AB2231-C3F1-DC45-95DC-5D651ED36EAC}"/>
              </a:ext>
            </a:extLst>
          </p:cNvPr>
          <p:cNvSpPr txBox="1"/>
          <p:nvPr/>
        </p:nvSpPr>
        <p:spPr>
          <a:xfrm>
            <a:off x="2592010" y="3124698"/>
            <a:ext cx="3360373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7" dirty="0">
                <a:latin typeface="Trebuchet MS"/>
                <a:cs typeface="Trebuchet MS"/>
              </a:rPr>
              <a:t>Any additional comments: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EC1895-17A7-1E44-A946-B6FA45AC15D5}"/>
              </a:ext>
            </a:extLst>
          </p:cNvPr>
          <p:cNvSpPr txBox="1"/>
          <p:nvPr/>
        </p:nvSpPr>
        <p:spPr>
          <a:xfrm>
            <a:off x="997068" y="1373571"/>
            <a:ext cx="1373184" cy="666977"/>
          </a:xfrm>
          <a:prstGeom prst="rect">
            <a:avLst/>
          </a:prstGeom>
          <a:ln/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867" b="1" dirty="0">
                <a:latin typeface="Trebuchet MS"/>
                <a:cs typeface="Trebuchet MS"/>
              </a:rPr>
              <a:t>Client on Agency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03A94D-3A56-6042-90DE-69699FB624FE}"/>
              </a:ext>
            </a:extLst>
          </p:cNvPr>
          <p:cNvSpPr txBox="1"/>
          <p:nvPr/>
        </p:nvSpPr>
        <p:spPr>
          <a:xfrm>
            <a:off x="2666352" y="4013132"/>
            <a:ext cx="5184576" cy="1816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b="1" u="sng" dirty="0">
                <a:latin typeface="Trebuchet MS"/>
                <a:cs typeface="Trebuchet MS"/>
              </a:rPr>
              <a:t>GENERAL COMMENTS:</a:t>
            </a:r>
          </a:p>
          <a:p>
            <a:endParaRPr lang="en-US" sz="1867" dirty="0">
              <a:latin typeface="Trebuchet MS"/>
              <a:cs typeface="Trebuchet MS"/>
            </a:endParaRPr>
          </a:p>
          <a:p>
            <a:r>
              <a:rPr lang="en-US" sz="1867" dirty="0">
                <a:latin typeface="Trebuchet MS"/>
                <a:cs typeface="Trebuchet MS"/>
              </a:rPr>
              <a:t>What are the agency’s overall strengths?</a:t>
            </a:r>
          </a:p>
          <a:p>
            <a:endParaRPr lang="en-US" sz="1867" dirty="0">
              <a:latin typeface="Trebuchet MS"/>
              <a:cs typeface="Trebuchet MS"/>
            </a:endParaRPr>
          </a:p>
          <a:p>
            <a:endParaRPr lang="en-US" sz="1867" dirty="0">
              <a:latin typeface="Trebuchet MS"/>
              <a:cs typeface="Trebuchet MS"/>
            </a:endParaRPr>
          </a:p>
          <a:p>
            <a:r>
              <a:rPr lang="en-US" sz="1867" dirty="0">
                <a:latin typeface="Trebuchet MS"/>
                <a:cs typeface="Trebuchet MS"/>
              </a:rPr>
              <a:t>What are the areas for improvement?</a:t>
            </a:r>
          </a:p>
        </p:txBody>
      </p:sp>
    </p:spTree>
    <p:extLst>
      <p:ext uri="{BB962C8B-B14F-4D97-AF65-F5344CB8AC3E}">
        <p14:creationId xmlns:p14="http://schemas.microsoft.com/office/powerpoint/2010/main" val="3357538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F9CFB-BC16-8D48-A8C2-FDB42DFE9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493" y="328359"/>
            <a:ext cx="10586224" cy="712166"/>
          </a:xfrm>
        </p:spPr>
        <p:txBody>
          <a:bodyPr>
            <a:normAutofit/>
          </a:bodyPr>
          <a:lstStyle/>
          <a:p>
            <a:r>
              <a:rPr lang="en-US" sz="2000" dirty="0"/>
              <a:t>Client/CREATIVE Agency appraisal – draft format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D345BB4-1766-BF43-BC1D-5B07177F9B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959830"/>
              </p:ext>
            </p:extLst>
          </p:nvPr>
        </p:nvGraphicFramePr>
        <p:xfrm>
          <a:off x="2639789" y="1214980"/>
          <a:ext cx="8128000" cy="21403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2501">
                  <a:extLst>
                    <a:ext uri="{9D8B030D-6E8A-4147-A177-3AD203B41FA5}">
                      <a16:colId xmlns:a16="http://schemas.microsoft.com/office/drawing/2014/main" val="3145489724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997093491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2972938964"/>
                    </a:ext>
                  </a:extLst>
                </a:gridCol>
                <a:gridCol w="1119221">
                  <a:extLst>
                    <a:ext uri="{9D8B030D-6E8A-4147-A177-3AD203B41FA5}">
                      <a16:colId xmlns:a16="http://schemas.microsoft.com/office/drawing/2014/main" val="319811768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rebuchet MS" panose="020B0703020202090204" pitchFamily="34" charset="0"/>
                        </a:rPr>
                        <a:t>BRIEFING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Exceeded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Met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Below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259860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Trebuchet MS" panose="020B0703020202090204" pitchFamily="34" charset="0"/>
                        </a:rPr>
                        <a:t>Briefs are thorough, clear and inspiring and in line with brand strategy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955862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Briefs are final and are agreed with all key stakeholders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615923759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Briefs contain relevant practical information (timelines, budget, mandatories)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34163364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0AB2231-C3F1-DC45-95DC-5D651ED36EAC}"/>
              </a:ext>
            </a:extLst>
          </p:cNvPr>
          <p:cNvSpPr txBox="1"/>
          <p:nvPr/>
        </p:nvSpPr>
        <p:spPr>
          <a:xfrm>
            <a:off x="2567009" y="3393501"/>
            <a:ext cx="3360373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7" dirty="0">
                <a:latin typeface="Trebuchet MS"/>
                <a:cs typeface="Trebuchet MS"/>
              </a:rPr>
              <a:t>Any additional comments: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EC1895-17A7-1E44-A946-B6FA45AC15D5}"/>
              </a:ext>
            </a:extLst>
          </p:cNvPr>
          <p:cNvSpPr txBox="1"/>
          <p:nvPr/>
        </p:nvSpPr>
        <p:spPr>
          <a:xfrm>
            <a:off x="863253" y="1298465"/>
            <a:ext cx="1373184" cy="666977"/>
          </a:xfrm>
          <a:prstGeom prst="rect">
            <a:avLst/>
          </a:prstGeom>
          <a:ln/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867" b="1" dirty="0">
                <a:latin typeface="Trebuchet MS"/>
                <a:cs typeface="Trebuchet MS"/>
              </a:rPr>
              <a:t>Agency on Client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D60EDF1-FD50-3F4C-BC0A-11BA620042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165734"/>
              </p:ext>
            </p:extLst>
          </p:nvPr>
        </p:nvGraphicFramePr>
        <p:xfrm>
          <a:off x="2626715" y="4099397"/>
          <a:ext cx="8128000" cy="19140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2501">
                  <a:extLst>
                    <a:ext uri="{9D8B030D-6E8A-4147-A177-3AD203B41FA5}">
                      <a16:colId xmlns:a16="http://schemas.microsoft.com/office/drawing/2014/main" val="3145489724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997093491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2972938964"/>
                    </a:ext>
                  </a:extLst>
                </a:gridCol>
                <a:gridCol w="1119221">
                  <a:extLst>
                    <a:ext uri="{9D8B030D-6E8A-4147-A177-3AD203B41FA5}">
                      <a16:colId xmlns:a16="http://schemas.microsoft.com/office/drawing/2014/main" val="319811768"/>
                    </a:ext>
                  </a:extLst>
                </a:gridCol>
              </a:tblGrid>
              <a:tr h="388504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rebuchet MS" panose="020B0703020202090204" pitchFamily="34" charset="0"/>
                        </a:rPr>
                        <a:t>CREATIVE DEVELOPMENT + APPROVAL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Exceeded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Met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Below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2598607"/>
                  </a:ext>
                </a:extLst>
              </a:tr>
              <a:tr h="3350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Trebuchet MS" panose="020B0703020202090204" pitchFamily="34" charset="0"/>
                        </a:rPr>
                        <a:t>Creative is assessed against the agreed brief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9558626"/>
                  </a:ext>
                </a:extLst>
              </a:tr>
              <a:tr h="335085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Trebuchet MS" panose="020B0703020202090204" pitchFamily="34" charset="0"/>
                        </a:rPr>
                        <a:t>Feedback is constructive, clear and consolidated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615923759"/>
                  </a:ext>
                </a:extLst>
              </a:tr>
              <a:tr h="335085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Trebuchet MS" panose="020B0703020202090204" pitchFamily="34" charset="0"/>
                        </a:rPr>
                        <a:t>Approval process is efficient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63797543"/>
                  </a:ext>
                </a:extLst>
              </a:tr>
              <a:tr h="466205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Trebuchet MS" panose="020B0703020202090204" pitchFamily="34" charset="0"/>
                        </a:rPr>
                        <a:t>Research is used constructively and effectively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477102908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B03A94D-3A56-6042-90DE-69699FB624FE}"/>
              </a:ext>
            </a:extLst>
          </p:cNvPr>
          <p:cNvSpPr txBox="1"/>
          <p:nvPr/>
        </p:nvSpPr>
        <p:spPr>
          <a:xfrm>
            <a:off x="2526228" y="6061421"/>
            <a:ext cx="3360373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7" dirty="0">
                <a:latin typeface="Trebuchet MS"/>
                <a:cs typeface="Trebuchet MS"/>
              </a:rPr>
              <a:t>Any additional comments:</a:t>
            </a:r>
          </a:p>
        </p:txBody>
      </p:sp>
    </p:spTree>
    <p:extLst>
      <p:ext uri="{BB962C8B-B14F-4D97-AF65-F5344CB8AC3E}">
        <p14:creationId xmlns:p14="http://schemas.microsoft.com/office/powerpoint/2010/main" val="757151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F9CFB-BC16-8D48-A8C2-FDB42DFE9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573" y="417568"/>
            <a:ext cx="10232020" cy="686018"/>
          </a:xfrm>
        </p:spPr>
        <p:txBody>
          <a:bodyPr>
            <a:normAutofit/>
          </a:bodyPr>
          <a:lstStyle/>
          <a:p>
            <a:r>
              <a:rPr lang="en-US" sz="1800" dirty="0"/>
              <a:t>Client/CREATIVE Agency appraisal – draft format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D345BB4-1766-BF43-BC1D-5B07177F9B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185722"/>
              </p:ext>
            </p:extLst>
          </p:nvPr>
        </p:nvGraphicFramePr>
        <p:xfrm>
          <a:off x="2610048" y="1373401"/>
          <a:ext cx="8128000" cy="30209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12501">
                  <a:extLst>
                    <a:ext uri="{9D8B030D-6E8A-4147-A177-3AD203B41FA5}">
                      <a16:colId xmlns:a16="http://schemas.microsoft.com/office/drawing/2014/main" val="3145489724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997093491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2972938964"/>
                    </a:ext>
                  </a:extLst>
                </a:gridCol>
                <a:gridCol w="1119221">
                  <a:extLst>
                    <a:ext uri="{9D8B030D-6E8A-4147-A177-3AD203B41FA5}">
                      <a16:colId xmlns:a16="http://schemas.microsoft.com/office/drawing/2014/main" val="319811768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Trebuchet MS" panose="020B0703020202090204" pitchFamily="34" charset="0"/>
                        </a:rPr>
                        <a:t>BUSINESS PARTNERSHIP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Exceeded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Met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rebuchet MS" panose="020B0703020202090204" pitchFamily="34" charset="0"/>
                        </a:rPr>
                        <a:t>Below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412598607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Trebuchet MS" panose="020B0703020202090204" pitchFamily="34" charset="0"/>
                        </a:rPr>
                        <a:t>Client team treat the agency like a business partner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9558626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Shares all relevant sales and marketing information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615923759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Are receptive to agency recommendations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839400114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Keep to agreed scope of work, timelines, budgets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34163364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rebuchet MS" panose="020B0703020202090204" pitchFamily="34" charset="0"/>
                        </a:rPr>
                        <a:t>Are accessible for meetings, phone calls </a:t>
                      </a:r>
                      <a:r>
                        <a:rPr lang="en-US" sz="1400" dirty="0" err="1">
                          <a:latin typeface="Trebuchet MS" panose="020B0703020202090204" pitchFamily="34" charset="0"/>
                        </a:rPr>
                        <a:t>etc</a:t>
                      </a:r>
                      <a:r>
                        <a:rPr lang="en-US" sz="1400" dirty="0">
                          <a:latin typeface="Trebuchet MS" panose="020B0703020202090204" pitchFamily="34" charset="0"/>
                        </a:rPr>
                        <a:t> and make good use of the agency’s resources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Trebuchet MS" panose="020B070302020209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56356615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CEC1895-17A7-1E44-A946-B6FA45AC15D5}"/>
              </a:ext>
            </a:extLst>
          </p:cNvPr>
          <p:cNvSpPr txBox="1"/>
          <p:nvPr/>
        </p:nvSpPr>
        <p:spPr>
          <a:xfrm>
            <a:off x="1011936" y="1440997"/>
            <a:ext cx="1373184" cy="666977"/>
          </a:xfrm>
          <a:prstGeom prst="rect">
            <a:avLst/>
          </a:prstGeom>
          <a:ln/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867" b="1" dirty="0">
                <a:latin typeface="Trebuchet MS"/>
                <a:cs typeface="Trebuchet MS"/>
              </a:rPr>
              <a:t>Agency on Client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03A94D-3A56-6042-90DE-69699FB624FE}"/>
              </a:ext>
            </a:extLst>
          </p:cNvPr>
          <p:cNvSpPr txBox="1"/>
          <p:nvPr/>
        </p:nvSpPr>
        <p:spPr>
          <a:xfrm>
            <a:off x="2629814" y="4520096"/>
            <a:ext cx="3360373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7" dirty="0">
                <a:latin typeface="Trebuchet MS"/>
                <a:cs typeface="Trebuchet MS"/>
              </a:rPr>
              <a:t>Any additional comments: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680DC8-5066-0949-8188-FF2B9A9A0CF8}"/>
              </a:ext>
            </a:extLst>
          </p:cNvPr>
          <p:cNvSpPr txBox="1"/>
          <p:nvPr/>
        </p:nvSpPr>
        <p:spPr>
          <a:xfrm>
            <a:off x="2451393" y="5136789"/>
            <a:ext cx="720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>
                <a:latin typeface="Trebuchet MS"/>
                <a:cs typeface="Trebuchet MS"/>
              </a:rPr>
              <a:t>GENERAL COMMENTS:</a:t>
            </a:r>
          </a:p>
          <a:p>
            <a:endParaRPr lang="en-US" sz="1600" dirty="0">
              <a:latin typeface="Trebuchet MS"/>
              <a:cs typeface="Trebuchet MS"/>
            </a:endParaRPr>
          </a:p>
          <a:p>
            <a:r>
              <a:rPr lang="en-US" sz="1600" dirty="0">
                <a:latin typeface="Trebuchet MS"/>
                <a:cs typeface="Trebuchet MS"/>
              </a:rPr>
              <a:t>What are the client’s overall strengths?</a:t>
            </a:r>
          </a:p>
          <a:p>
            <a:endParaRPr lang="en-US" sz="1600" dirty="0">
              <a:latin typeface="Trebuchet MS"/>
              <a:cs typeface="Trebuchet MS"/>
            </a:endParaRPr>
          </a:p>
          <a:p>
            <a:r>
              <a:rPr lang="en-US" sz="1600" dirty="0">
                <a:latin typeface="Trebuchet MS"/>
                <a:cs typeface="Trebuchet MS"/>
              </a:rPr>
              <a:t>What could the client do differently in order to help the agency?</a:t>
            </a:r>
          </a:p>
        </p:txBody>
      </p:sp>
    </p:spTree>
    <p:extLst>
      <p:ext uri="{BB962C8B-B14F-4D97-AF65-F5344CB8AC3E}">
        <p14:creationId xmlns:p14="http://schemas.microsoft.com/office/powerpoint/2010/main" val="736368792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746</Words>
  <Application>Microsoft Office PowerPoint</Application>
  <PresentationFormat>Widescreen</PresentationFormat>
  <Paragraphs>156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Gill Sans MT</vt:lpstr>
      <vt:lpstr>Trebuchet MS</vt:lpstr>
      <vt:lpstr>Parcel</vt:lpstr>
      <vt:lpstr>HOW TO STRUCTURE A 360 APPRAISAL</vt:lpstr>
      <vt:lpstr>Client/Agency appraisals</vt:lpstr>
      <vt:lpstr>Client/CREATIVE Agency appraisal – draft formaT</vt:lpstr>
      <vt:lpstr>Client/CREATIVE Agency appraisal – draft format</vt:lpstr>
      <vt:lpstr>Client/CREATIVE Agency appraisal – draft format</vt:lpstr>
      <vt:lpstr>Client/CREATIVE Agency appraisal – draft format</vt:lpstr>
      <vt:lpstr>Client/CREATIVE Agency appraisal – draft format</vt:lpstr>
      <vt:lpstr>Client/CREATIVE Agency appraisal – draft format</vt:lpstr>
      <vt:lpstr>Client/CREATIVE Agency appraisal – draft format</vt:lpstr>
      <vt:lpstr>Client/CREATIVE Agency appraisal – draft format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STRUCTURE AN APPRIASAL FOR A CREATIVE AGENCY</dc:title>
  <dc:creator>Paul Phillips</dc:creator>
  <cp:lastModifiedBy>Alexandra Hankinson</cp:lastModifiedBy>
  <cp:revision>11</cp:revision>
  <dcterms:created xsi:type="dcterms:W3CDTF">2021-11-16T11:03:12Z</dcterms:created>
  <dcterms:modified xsi:type="dcterms:W3CDTF">2022-02-09T12:28:36Z</dcterms:modified>
</cp:coreProperties>
</file>